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rlow" panose="00000500000000000000" pitchFamily="2" charset="0"/>
      <p:regular r:id="rId15"/>
    </p:embeddedFont>
    <p:embeddedFont>
      <p:font typeface="Barlow Bold" panose="00000800000000000000" charset="0"/>
      <p:regular r:id="rId16"/>
    </p:embeddedFont>
    <p:embeddedFont>
      <p:font typeface="Barlow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126" autoAdjust="0"/>
  </p:normalViewPr>
  <p:slideViewPr>
    <p:cSldViewPr>
      <p:cViewPr>
        <p:scale>
          <a:sx n="69" d="100"/>
          <a:sy n="69" d="100"/>
        </p:scale>
        <p:origin x="834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hyperlink" Target="https://imgs.search.brave.com/y26sjLRT5ExROdtN2BeOaQOjA_wxpBue4FeLmO0P2qc/rs:fit:860:0:0:0/g:ce/aHR0cHM6Ly90NC5m/dGNkbi5uZXQvanBn/LzA5Lzc1LzY3LzQ3/LzM2MF9GXzk3NTY3/NDc0NV9rVndkWmFB/MHhhbjVldTNBOWdo/UjRlMHZmNHhWdHlM/SS5qcG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552611"/>
            <a:ext cx="18288000" cy="7343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38" b="-1470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581640"/>
            <a:ext cx="16230600" cy="3373309"/>
            <a:chOff x="0" y="0"/>
            <a:chExt cx="21640800" cy="4497745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21640800" cy="3562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339"/>
                </a:lnSpc>
              </a:pPr>
              <a:r>
                <a:rPr lang="en-US" sz="9399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Enhancement of Health-care Services(Medi-care)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02090"/>
              <a:ext cx="216408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040"/>
                </a:lnSpc>
              </a:pPr>
              <a:r>
                <a:rPr lang="en-US" sz="36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Innovative Solutions for Patients' Needs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338" y="251340"/>
            <a:ext cx="151638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Gantt Chart</a:t>
            </a:r>
          </a:p>
        </p:txBody>
      </p:sp>
      <p:sp>
        <p:nvSpPr>
          <p:cNvPr id="3" name="AutoShape 3"/>
          <p:cNvSpPr/>
          <p:nvPr/>
        </p:nvSpPr>
        <p:spPr>
          <a:xfrm>
            <a:off x="45186" y="1664502"/>
            <a:ext cx="18288000" cy="8622498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4" name="Freeform 4"/>
          <p:cNvSpPr/>
          <p:nvPr/>
        </p:nvSpPr>
        <p:spPr>
          <a:xfrm>
            <a:off x="378338" y="1956535"/>
            <a:ext cx="17621696" cy="8017872"/>
          </a:xfrm>
          <a:custGeom>
            <a:avLst/>
            <a:gdLst/>
            <a:ahLst/>
            <a:cxnLst/>
            <a:rect l="l" t="t" r="r" b="b"/>
            <a:pathLst>
              <a:path w="17621696" h="8017872">
                <a:moveTo>
                  <a:pt x="0" y="0"/>
                </a:moveTo>
                <a:lnTo>
                  <a:pt x="17621696" y="0"/>
                </a:lnTo>
                <a:lnTo>
                  <a:pt x="17621696" y="8017872"/>
                </a:lnTo>
                <a:lnTo>
                  <a:pt x="0" y="801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114226"/>
            <a:ext cx="9144000" cy="717277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9144000" y="3114226"/>
            <a:ext cx="9144000" cy="7172774"/>
          </a:xfrm>
          <a:prstGeom prst="rect">
            <a:avLst/>
          </a:prstGeom>
          <a:solidFill>
            <a:srgbClr val="274174"/>
          </a:solidFill>
        </p:spPr>
      </p:sp>
      <p:grpSp>
        <p:nvGrpSpPr>
          <p:cNvPr id="4" name="Group 4"/>
          <p:cNvGrpSpPr/>
          <p:nvPr/>
        </p:nvGrpSpPr>
        <p:grpSpPr>
          <a:xfrm>
            <a:off x="1647502" y="4003416"/>
            <a:ext cx="492409" cy="508759"/>
            <a:chOff x="0" y="0"/>
            <a:chExt cx="608326" cy="6285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072B5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7502" y="5158359"/>
            <a:ext cx="492409" cy="508759"/>
            <a:chOff x="0" y="0"/>
            <a:chExt cx="608326" cy="628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072B5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79331" y="6313302"/>
            <a:ext cx="492409" cy="508759"/>
            <a:chOff x="0" y="0"/>
            <a:chExt cx="608326" cy="6285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572000" y="796172"/>
            <a:ext cx="939515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5"/>
              </a:lnSpc>
            </a:pPr>
            <a:r>
              <a:rPr lang="en-US" sz="536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Appraisal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1622" y="5199617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Payback Period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31622" y="4044674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IRR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1622" y="6354560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Discount Payback Period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68922" y="4044674"/>
            <a:ext cx="5910676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11111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 Present Value (NPV)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8922" y="5210849"/>
            <a:ext cx="5910676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111111"/>
                </a:solidFill>
                <a:latin typeface="Barlow Medium"/>
                <a:ea typeface="Barlow Medium"/>
                <a:cs typeface="Barlow Medium"/>
                <a:sym typeface="Barlow Medium"/>
              </a:rPr>
              <a:t>Benefit Cost Ratio (BCR)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24398" y="3921196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8" y="0"/>
                </a:lnTo>
                <a:lnTo>
                  <a:pt x="550258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046123" y="6260407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8" y="0"/>
                </a:lnTo>
                <a:lnTo>
                  <a:pt x="550258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979331" y="5228192"/>
            <a:ext cx="492409" cy="508759"/>
            <a:chOff x="0" y="0"/>
            <a:chExt cx="608326" cy="6285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979331" y="4073249"/>
            <a:ext cx="492409" cy="508759"/>
            <a:chOff x="0" y="0"/>
            <a:chExt cx="608326" cy="6285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046123" y="5157079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8" y="0"/>
                </a:lnTo>
                <a:lnTo>
                  <a:pt x="550258" y="440207"/>
                </a:lnTo>
                <a:lnTo>
                  <a:pt x="0" y="44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046123" y="4037692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8" y="0"/>
                </a:lnTo>
                <a:lnTo>
                  <a:pt x="550258" y="440207"/>
                </a:lnTo>
                <a:lnTo>
                  <a:pt x="0" y="44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4398" y="5143500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8" y="0"/>
                </a:lnTo>
                <a:lnTo>
                  <a:pt x="550258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49315"/>
            <a:ext cx="18288000" cy="8437685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3" name="Freeform 3"/>
          <p:cNvSpPr/>
          <p:nvPr/>
        </p:nvSpPr>
        <p:spPr>
          <a:xfrm>
            <a:off x="200248" y="2957186"/>
            <a:ext cx="17887503" cy="6221944"/>
          </a:xfrm>
          <a:custGeom>
            <a:avLst/>
            <a:gdLst/>
            <a:ahLst/>
            <a:cxnLst/>
            <a:rect l="l" t="t" r="r" b="b"/>
            <a:pathLst>
              <a:path w="17887503" h="6221944">
                <a:moveTo>
                  <a:pt x="0" y="0"/>
                </a:moveTo>
                <a:lnTo>
                  <a:pt x="17887504" y="0"/>
                </a:lnTo>
                <a:lnTo>
                  <a:pt x="17887504" y="6221944"/>
                </a:lnTo>
                <a:lnTo>
                  <a:pt x="0" y="622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9" b="-296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09600"/>
            <a:ext cx="939515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17"/>
              </a:lnSpc>
            </a:pPr>
            <a:r>
              <a:rPr lang="en-US" sz="543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Cost Benefit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51990" y="2045712"/>
            <a:ext cx="14384021" cy="7172774"/>
          </a:xfrm>
          <a:prstGeom prst="rect">
            <a:avLst/>
          </a:prstGeom>
          <a:solidFill>
            <a:srgbClr val="274174"/>
          </a:solidFill>
        </p:spPr>
      </p:sp>
      <p:grpSp>
        <p:nvGrpSpPr>
          <p:cNvPr id="3" name="Group 3"/>
          <p:cNvGrpSpPr/>
          <p:nvPr/>
        </p:nvGrpSpPr>
        <p:grpSpPr>
          <a:xfrm>
            <a:off x="5865886" y="5632100"/>
            <a:ext cx="492409" cy="508759"/>
            <a:chOff x="0" y="0"/>
            <a:chExt cx="608326" cy="628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932679" y="5579204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7" y="0"/>
                </a:lnTo>
                <a:lnTo>
                  <a:pt x="550257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65886" y="4546989"/>
            <a:ext cx="492409" cy="508759"/>
            <a:chOff x="0" y="0"/>
            <a:chExt cx="608326" cy="628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865886" y="3392046"/>
            <a:ext cx="492409" cy="508759"/>
            <a:chOff x="0" y="0"/>
            <a:chExt cx="608326" cy="6285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5932679" y="4475876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7" y="0"/>
                </a:lnTo>
                <a:lnTo>
                  <a:pt x="550257" y="440207"/>
                </a:lnTo>
                <a:lnTo>
                  <a:pt x="0" y="44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32679" y="3356490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7" y="0"/>
                </a:lnTo>
                <a:lnTo>
                  <a:pt x="550257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65886" y="6855234"/>
            <a:ext cx="492409" cy="508759"/>
            <a:chOff x="0" y="0"/>
            <a:chExt cx="608326" cy="6285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326" cy="628524"/>
            </a:xfrm>
            <a:custGeom>
              <a:avLst/>
              <a:gdLst/>
              <a:ahLst/>
              <a:cxnLst/>
              <a:rect l="l" t="t" r="r" b="b"/>
              <a:pathLst>
                <a:path w="608326" h="628524">
                  <a:moveTo>
                    <a:pt x="0" y="0"/>
                  </a:moveTo>
                  <a:lnTo>
                    <a:pt x="0" y="628524"/>
                  </a:lnTo>
                  <a:lnTo>
                    <a:pt x="608326" y="628524"/>
                  </a:lnTo>
                  <a:lnTo>
                    <a:pt x="608326" y="0"/>
                  </a:lnTo>
                  <a:lnTo>
                    <a:pt x="0" y="0"/>
                  </a:lnTo>
                  <a:close/>
                  <a:moveTo>
                    <a:pt x="547366" y="567564"/>
                  </a:moveTo>
                  <a:lnTo>
                    <a:pt x="59690" y="567564"/>
                  </a:lnTo>
                  <a:lnTo>
                    <a:pt x="59690" y="59690"/>
                  </a:lnTo>
                  <a:lnTo>
                    <a:pt x="547366" y="59690"/>
                  </a:lnTo>
                  <a:lnTo>
                    <a:pt x="547366" y="5675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5932679" y="6807609"/>
            <a:ext cx="550258" cy="440206"/>
          </a:xfrm>
          <a:custGeom>
            <a:avLst/>
            <a:gdLst/>
            <a:ahLst/>
            <a:cxnLst/>
            <a:rect l="l" t="t" r="r" b="b"/>
            <a:pathLst>
              <a:path w="550258" h="440206">
                <a:moveTo>
                  <a:pt x="0" y="0"/>
                </a:moveTo>
                <a:lnTo>
                  <a:pt x="550257" y="0"/>
                </a:lnTo>
                <a:lnTo>
                  <a:pt x="550257" y="440206"/>
                </a:lnTo>
                <a:lnTo>
                  <a:pt x="0" y="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68981" y="3145574"/>
            <a:ext cx="4541144" cy="4525045"/>
          </a:xfrm>
          <a:custGeom>
            <a:avLst/>
            <a:gdLst/>
            <a:ahLst/>
            <a:cxnLst/>
            <a:rect l="l" t="t" r="r" b="b"/>
            <a:pathLst>
              <a:path w="4541144" h="4525045">
                <a:moveTo>
                  <a:pt x="0" y="0"/>
                </a:moveTo>
                <a:lnTo>
                  <a:pt x="4541144" y="0"/>
                </a:lnTo>
                <a:lnTo>
                  <a:pt x="4541144" y="4525046"/>
                </a:lnTo>
                <a:lnTo>
                  <a:pt x="0" y="4525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1" t="-3585" r="-2551" b="-973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79126" y="7670620"/>
            <a:ext cx="1240295" cy="1148741"/>
          </a:xfrm>
          <a:custGeom>
            <a:avLst/>
            <a:gdLst/>
            <a:ahLst/>
            <a:cxnLst/>
            <a:rect l="l" t="t" r="r" b="b"/>
            <a:pathLst>
              <a:path w="1240295" h="1148741">
                <a:moveTo>
                  <a:pt x="0" y="0"/>
                </a:moveTo>
                <a:lnTo>
                  <a:pt x="1240295" y="0"/>
                </a:lnTo>
                <a:lnTo>
                  <a:pt x="1240295" y="1148741"/>
                </a:lnTo>
                <a:lnTo>
                  <a:pt x="0" y="114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009725" y="614363"/>
            <a:ext cx="939515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5"/>
              </a:lnSpc>
            </a:pPr>
            <a:r>
              <a:rPr lang="en-US" sz="536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Discussion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8177" y="4518414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BCR &gt;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8177" y="3363471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NPV &gt;  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8177" y="5673357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IRR 11%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18177" y="6896491"/>
            <a:ext cx="6402547" cy="39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8"/>
              </a:lnSpc>
            </a:pPr>
            <a:r>
              <a:rPr lang="en-US" sz="2437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Payback Period 6 Years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086" y="-190500"/>
            <a:ext cx="18481086" cy="10668000"/>
          </a:xfrm>
          <a:custGeom>
            <a:avLst/>
            <a:gdLst/>
            <a:ahLst/>
            <a:cxnLst/>
            <a:rect l="l" t="t" r="r" b="b"/>
            <a:pathLst>
              <a:path w="18481086" h="13667020">
                <a:moveTo>
                  <a:pt x="0" y="0"/>
                </a:moveTo>
                <a:lnTo>
                  <a:pt x="18481086" y="0"/>
                </a:lnTo>
                <a:lnTo>
                  <a:pt x="18481086" y="13667020"/>
                </a:lnTo>
                <a:lnTo>
                  <a:pt x="0" y="1366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7202" t="-1746" r="-61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36972" y="5095875"/>
            <a:ext cx="10122328" cy="37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sz="5514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Submitted By-</a:t>
            </a:r>
          </a:p>
          <a:p>
            <a:pPr algn="l">
              <a:lnSpc>
                <a:spcPts val="5669"/>
              </a:lnSpc>
            </a:pPr>
            <a:r>
              <a:rPr lang="en-US" sz="4361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            Ayon Sen (2019-3-60-125)</a:t>
            </a:r>
          </a:p>
          <a:p>
            <a:pPr algn="l">
              <a:lnSpc>
                <a:spcPts val="5669"/>
              </a:lnSpc>
            </a:pPr>
            <a:r>
              <a:rPr lang="en-US" sz="43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</a:t>
            </a:r>
            <a:r>
              <a:rPr lang="en-US" sz="4361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Mujahidul Islam (2020-2-60-190)</a:t>
            </a:r>
          </a:p>
          <a:p>
            <a:pPr algn="l">
              <a:lnSpc>
                <a:spcPts val="5669"/>
              </a:lnSpc>
            </a:pPr>
            <a:r>
              <a:rPr lang="en-US" sz="43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</a:t>
            </a:r>
            <a:r>
              <a:rPr lang="en-US" sz="4361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Saurov Sikder (2021-1-60-053)</a:t>
            </a:r>
          </a:p>
          <a:p>
            <a:pPr algn="l">
              <a:lnSpc>
                <a:spcPts val="5669"/>
              </a:lnSpc>
              <a:spcBef>
                <a:spcPct val="0"/>
              </a:spcBef>
            </a:pPr>
            <a:r>
              <a:rPr lang="en-US" sz="43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</a:t>
            </a:r>
            <a:r>
              <a:rPr lang="en-US" sz="4361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Anindita Sutradhar (2022-1-50-007)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609" y="1505395"/>
            <a:ext cx="9556031" cy="327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7"/>
              </a:lnSpc>
            </a:pPr>
            <a:r>
              <a:rPr lang="en-US" sz="4898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Submitted To-</a:t>
            </a:r>
          </a:p>
          <a:p>
            <a:pPr algn="l">
              <a:lnSpc>
                <a:spcPts val="4937"/>
              </a:lnSpc>
              <a:spcBef>
                <a:spcPct val="0"/>
              </a:spcBef>
            </a:pPr>
            <a:r>
              <a:rPr lang="en-US" sz="3798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               Dipayan Bhadra</a:t>
            </a:r>
          </a:p>
          <a:p>
            <a:pPr algn="l">
              <a:lnSpc>
                <a:spcPts val="4937"/>
              </a:lnSpc>
              <a:spcBef>
                <a:spcPct val="0"/>
              </a:spcBef>
            </a:pPr>
            <a:r>
              <a:rPr lang="en-US" sz="3798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               (Adjunct Faculty)   </a:t>
            </a:r>
          </a:p>
          <a:p>
            <a:pPr algn="l">
              <a:lnSpc>
                <a:spcPts val="4937"/>
              </a:lnSpc>
              <a:spcBef>
                <a:spcPct val="0"/>
              </a:spcBef>
            </a:pPr>
            <a:r>
              <a:rPr lang="en-US" sz="3798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              Department of CSE </a:t>
            </a:r>
          </a:p>
          <a:p>
            <a:pPr algn="l">
              <a:lnSpc>
                <a:spcPts val="4937"/>
              </a:lnSpc>
              <a:spcBef>
                <a:spcPct val="0"/>
              </a:spcBef>
            </a:pPr>
            <a:r>
              <a:rPr lang="en-US" sz="3798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              East West University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87641"/>
            <a:ext cx="6096000" cy="4531662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3" name="AutoShape 3"/>
          <p:cNvSpPr/>
          <p:nvPr/>
        </p:nvSpPr>
        <p:spPr>
          <a:xfrm>
            <a:off x="6096000" y="2787641"/>
            <a:ext cx="6096000" cy="45316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0" y="7319303"/>
            <a:ext cx="6096000" cy="3135272"/>
          </a:xfrm>
          <a:custGeom>
            <a:avLst/>
            <a:gdLst/>
            <a:ahLst/>
            <a:cxnLst/>
            <a:rect l="l" t="t" r="r" b="b"/>
            <a:pathLst>
              <a:path w="6096000" h="3076775">
                <a:moveTo>
                  <a:pt x="0" y="0"/>
                </a:moveTo>
                <a:lnTo>
                  <a:pt x="6096000" y="0"/>
                </a:lnTo>
                <a:lnTo>
                  <a:pt x="6096000" y="3076775"/>
                </a:lnTo>
                <a:lnTo>
                  <a:pt x="0" y="307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5" r="-1295" b="-27039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2192000" y="2787641"/>
            <a:ext cx="6096000" cy="4531662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6" name="Freeform 6"/>
          <p:cNvSpPr/>
          <p:nvPr/>
        </p:nvSpPr>
        <p:spPr>
          <a:xfrm>
            <a:off x="6096000" y="7319303"/>
            <a:ext cx="6096000" cy="3135272"/>
          </a:xfrm>
          <a:custGeom>
            <a:avLst/>
            <a:gdLst/>
            <a:ahLst/>
            <a:cxnLst/>
            <a:rect l="l" t="t" r="r" b="b"/>
            <a:pathLst>
              <a:path w="6096000" h="2967697">
                <a:moveTo>
                  <a:pt x="0" y="0"/>
                </a:moveTo>
                <a:lnTo>
                  <a:pt x="6096000" y="0"/>
                </a:lnTo>
                <a:lnTo>
                  <a:pt x="6096000" y="2967697"/>
                </a:lnTo>
                <a:lnTo>
                  <a:pt x="0" y="2967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577" b="-950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7319303"/>
            <a:ext cx="6096000" cy="3135272"/>
          </a:xfrm>
          <a:custGeom>
            <a:avLst/>
            <a:gdLst/>
            <a:ahLst/>
            <a:cxnLst/>
            <a:rect l="l" t="t" r="r" b="b"/>
            <a:pathLst>
              <a:path w="6096000" h="3135272">
                <a:moveTo>
                  <a:pt x="0" y="0"/>
                </a:moveTo>
                <a:lnTo>
                  <a:pt x="6096000" y="0"/>
                </a:lnTo>
                <a:lnTo>
                  <a:pt x="6096000" y="3135272"/>
                </a:lnTo>
                <a:lnTo>
                  <a:pt x="0" y="313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17" b="-99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23060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6096" y="3372481"/>
            <a:ext cx="4563808" cy="2923791"/>
            <a:chOff x="0" y="0"/>
            <a:chExt cx="6085077" cy="38983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27553"/>
              <a:ext cx="6085077" cy="287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Medi-care transforms healthcare through real-time data analysis and predictive analytics, enabling swift, informed decisions and remote care delivery.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0850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Benefits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62096" y="3479782"/>
            <a:ext cx="4563808" cy="3361982"/>
            <a:chOff x="0" y="0"/>
            <a:chExt cx="6085077" cy="44826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27608"/>
              <a:ext cx="6085077" cy="345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The platform offers seamless communication, personalized health info, and inclusive design, promoting patient engagement through easy access to records and resources.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0850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11111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Features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54000" y="3372481"/>
            <a:ext cx="4563808" cy="3361982"/>
            <a:chOff x="0" y="0"/>
            <a:chExt cx="6085077" cy="44826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27608"/>
              <a:ext cx="6085077" cy="345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Emphasizing equitable access, the system bridges care gaps and leverages data to reduce disparities, potentially improving overall population health outcomes.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0850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Insights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29510" y="0"/>
            <a:ext cx="845849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9829510" y="3425090"/>
            <a:ext cx="8458490" cy="6861910"/>
          </a:xfrm>
          <a:custGeom>
            <a:avLst/>
            <a:gdLst/>
            <a:ahLst/>
            <a:cxnLst/>
            <a:rect l="l" t="t" r="r" b="b"/>
            <a:pathLst>
              <a:path w="8458490" h="7304722">
                <a:moveTo>
                  <a:pt x="0" y="0"/>
                </a:moveTo>
                <a:lnTo>
                  <a:pt x="8458490" y="0"/>
                </a:lnTo>
                <a:lnTo>
                  <a:pt x="8458490" y="7304722"/>
                </a:lnTo>
                <a:lnTo>
                  <a:pt x="0" y="730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346" b="-383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3144" y="4849225"/>
            <a:ext cx="5331223" cy="4409075"/>
          </a:xfrm>
          <a:custGeom>
            <a:avLst/>
            <a:gdLst/>
            <a:ahLst/>
            <a:cxnLst/>
            <a:rect l="l" t="t" r="r" b="b"/>
            <a:pathLst>
              <a:path w="5331223" h="4409075">
                <a:moveTo>
                  <a:pt x="0" y="0"/>
                </a:moveTo>
                <a:lnTo>
                  <a:pt x="5331223" y="0"/>
                </a:lnTo>
                <a:lnTo>
                  <a:pt x="5331223" y="4409075"/>
                </a:lnTo>
                <a:lnTo>
                  <a:pt x="0" y="4409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362" b="-75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3614" y="1488821"/>
            <a:ext cx="8540386" cy="708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655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Develop real-time healthcare insights platform for Bangladesh</a:t>
            </a:r>
          </a:p>
          <a:p>
            <a:pPr marL="604519" lvl="1" indent="-302260" algn="l">
              <a:lnSpc>
                <a:spcPts val="5655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Empower patients with timely, relevant health data</a:t>
            </a:r>
          </a:p>
          <a:p>
            <a:pPr marL="604519" lvl="1" indent="-302260" algn="l">
              <a:lnSpc>
                <a:spcPts val="5655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Enhance care through provider-patient collaboration</a:t>
            </a:r>
          </a:p>
          <a:p>
            <a:pPr marL="604519" lvl="1" indent="-302260" algn="l">
              <a:lnSpc>
                <a:spcPts val="5655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Optimize treatment with data-driven insights</a:t>
            </a:r>
          </a:p>
          <a:p>
            <a:pPr marL="604519" lvl="1" indent="-302260" algn="l">
              <a:lnSpc>
                <a:spcPts val="5655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Promote prevention via personalized health recommendations</a:t>
            </a:r>
          </a:p>
          <a:p>
            <a:pPr algn="l">
              <a:lnSpc>
                <a:spcPts val="5655"/>
              </a:lnSpc>
            </a:pPr>
            <a:endParaRPr lang="en-US" sz="2799" b="1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20313" y="549867"/>
            <a:ext cx="5738987" cy="224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53"/>
              </a:lnSpc>
            </a:pPr>
            <a:r>
              <a:rPr lang="en-US" sz="6035" b="1">
                <a:solidFill>
                  <a:srgbClr val="111111"/>
                </a:solidFill>
                <a:latin typeface="Barlow Bold"/>
                <a:ea typeface="Barlow Bold"/>
                <a:cs typeface="Barlow Bold"/>
                <a:sym typeface="Barlow Bold"/>
              </a:rPr>
              <a:t>Project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30181" y="1572606"/>
            <a:ext cx="8489766" cy="8307957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3" name="Freeform 3"/>
          <p:cNvSpPr/>
          <p:nvPr/>
        </p:nvSpPr>
        <p:spPr>
          <a:xfrm>
            <a:off x="5637634" y="1814422"/>
            <a:ext cx="7788810" cy="7824325"/>
          </a:xfrm>
          <a:custGeom>
            <a:avLst/>
            <a:gdLst/>
            <a:ahLst/>
            <a:cxnLst/>
            <a:rect l="l" t="t" r="r" b="b"/>
            <a:pathLst>
              <a:path w="7788810" h="7824325">
                <a:moveTo>
                  <a:pt x="0" y="0"/>
                </a:moveTo>
                <a:lnTo>
                  <a:pt x="7788810" y="0"/>
                </a:lnTo>
                <a:lnTo>
                  <a:pt x="7788810" y="7824325"/>
                </a:lnTo>
                <a:lnTo>
                  <a:pt x="0" y="782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1174" y="136578"/>
            <a:ext cx="151638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Scope and Schedule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30181" y="1572606"/>
            <a:ext cx="8489766" cy="8307957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3" name="Freeform 3"/>
          <p:cNvSpPr/>
          <p:nvPr/>
        </p:nvSpPr>
        <p:spPr>
          <a:xfrm>
            <a:off x="6248306" y="1776083"/>
            <a:ext cx="7048189" cy="7963098"/>
          </a:xfrm>
          <a:custGeom>
            <a:avLst/>
            <a:gdLst/>
            <a:ahLst/>
            <a:cxnLst/>
            <a:rect l="l" t="t" r="r" b="b"/>
            <a:pathLst>
              <a:path w="7048189" h="7963098">
                <a:moveTo>
                  <a:pt x="0" y="0"/>
                </a:moveTo>
                <a:lnTo>
                  <a:pt x="7048189" y="0"/>
                </a:lnTo>
                <a:lnTo>
                  <a:pt x="7048189" y="7963098"/>
                </a:lnTo>
                <a:lnTo>
                  <a:pt x="0" y="7963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1174" y="136578"/>
            <a:ext cx="151638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Resource Cost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87641"/>
            <a:ext cx="8842843" cy="45316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>
            <a:hlinkClick r:id="rId2" tooltip="https://imgs.search.brave.com/y26sjLRT5ExROdtN2BeOaQOjA_wxpBue4FeLmO0P2qc/rs:fit:860:0:0:0/g:ce/aHR0cHM6Ly90NC5m/dGNkbi5uZXQvanBn/LzA5Lzc1LzY3LzQ3/LzM2MF9GXzk3NTY3/NDc0NV9rVndkWmFB/MHhhbjVldTNBOWdo/UjRlMHZmNHhWdHlM/SS5qcGc"/>
          </p:cNvPr>
          <p:cNvSpPr/>
          <p:nvPr/>
        </p:nvSpPr>
        <p:spPr>
          <a:xfrm>
            <a:off x="0" y="7319303"/>
            <a:ext cx="6096000" cy="3076775"/>
          </a:xfrm>
          <a:custGeom>
            <a:avLst/>
            <a:gdLst/>
            <a:ahLst/>
            <a:cxnLst/>
            <a:rect l="l" t="t" r="r" b="b"/>
            <a:pathLst>
              <a:path w="6096000" h="3076775">
                <a:moveTo>
                  <a:pt x="0" y="0"/>
                </a:moveTo>
                <a:lnTo>
                  <a:pt x="6096000" y="0"/>
                </a:lnTo>
                <a:lnTo>
                  <a:pt x="6096000" y="3076775"/>
                </a:lnTo>
                <a:lnTo>
                  <a:pt x="0" y="3076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5" r="-1295" b="-27039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842843" y="2787641"/>
            <a:ext cx="9445157" cy="4531662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5" name="Freeform 5"/>
          <p:cNvSpPr/>
          <p:nvPr/>
        </p:nvSpPr>
        <p:spPr>
          <a:xfrm>
            <a:off x="6096000" y="7319303"/>
            <a:ext cx="6096000" cy="2967697"/>
          </a:xfrm>
          <a:custGeom>
            <a:avLst/>
            <a:gdLst/>
            <a:ahLst/>
            <a:cxnLst/>
            <a:rect l="l" t="t" r="r" b="b"/>
            <a:pathLst>
              <a:path w="6096000" h="2967697">
                <a:moveTo>
                  <a:pt x="0" y="0"/>
                </a:moveTo>
                <a:lnTo>
                  <a:pt x="6096000" y="0"/>
                </a:lnTo>
                <a:lnTo>
                  <a:pt x="6096000" y="2967697"/>
                </a:lnTo>
                <a:lnTo>
                  <a:pt x="0" y="296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577" b="-950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7319303"/>
            <a:ext cx="6096000" cy="3135272"/>
          </a:xfrm>
          <a:custGeom>
            <a:avLst/>
            <a:gdLst/>
            <a:ahLst/>
            <a:cxnLst/>
            <a:rect l="l" t="t" r="r" b="b"/>
            <a:pathLst>
              <a:path w="6096000" h="3135272">
                <a:moveTo>
                  <a:pt x="0" y="0"/>
                </a:moveTo>
                <a:lnTo>
                  <a:pt x="6096000" y="0"/>
                </a:lnTo>
                <a:lnTo>
                  <a:pt x="6096000" y="3135272"/>
                </a:lnTo>
                <a:lnTo>
                  <a:pt x="0" y="3135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17" b="-99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7319303"/>
            <a:ext cx="5966713" cy="3213830"/>
          </a:xfrm>
          <a:custGeom>
            <a:avLst/>
            <a:gdLst/>
            <a:ahLst/>
            <a:cxnLst/>
            <a:rect l="l" t="t" r="r" b="b"/>
            <a:pathLst>
              <a:path w="5966713" h="3213830">
                <a:moveTo>
                  <a:pt x="0" y="0"/>
                </a:moveTo>
                <a:lnTo>
                  <a:pt x="5966713" y="0"/>
                </a:lnTo>
                <a:lnTo>
                  <a:pt x="5966713" y="3213830"/>
                </a:lnTo>
                <a:lnTo>
                  <a:pt x="0" y="3213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109" r="-2188" b="-3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66713" y="7319304"/>
            <a:ext cx="6535621" cy="3213830"/>
          </a:xfrm>
          <a:custGeom>
            <a:avLst/>
            <a:gdLst/>
            <a:ahLst/>
            <a:cxnLst/>
            <a:rect l="l" t="t" r="r" b="b"/>
            <a:pathLst>
              <a:path w="6535621" h="3875316">
                <a:moveTo>
                  <a:pt x="0" y="0"/>
                </a:moveTo>
                <a:lnTo>
                  <a:pt x="6535620" y="0"/>
                </a:lnTo>
                <a:lnTo>
                  <a:pt x="6535620" y="3875316"/>
                </a:lnTo>
                <a:lnTo>
                  <a:pt x="0" y="38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215" b="-621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02333" y="7319303"/>
            <a:ext cx="5785667" cy="3213830"/>
          </a:xfrm>
          <a:custGeom>
            <a:avLst/>
            <a:gdLst/>
            <a:ahLst/>
            <a:cxnLst/>
            <a:rect l="l" t="t" r="r" b="b"/>
            <a:pathLst>
              <a:path w="5785667" h="3213830">
                <a:moveTo>
                  <a:pt x="0" y="0"/>
                </a:moveTo>
                <a:lnTo>
                  <a:pt x="5785667" y="0"/>
                </a:lnTo>
                <a:lnTo>
                  <a:pt x="5785667" y="3213830"/>
                </a:lnTo>
                <a:lnTo>
                  <a:pt x="0" y="321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970" b="-997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09650"/>
            <a:ext cx="1623060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Stakeholders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372481"/>
            <a:ext cx="4563808" cy="2923832"/>
            <a:chOff x="0" y="0"/>
            <a:chExt cx="6085077" cy="389844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27608"/>
              <a:ext cx="6085077" cy="287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Project Owner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Project Manager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Database Engineer 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Developer Team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11111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Quality Assurance 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50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11111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Internal Stakeholders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21966" y="3372481"/>
            <a:ext cx="4563808" cy="3361982"/>
            <a:chOff x="0" y="0"/>
            <a:chExt cx="6085077" cy="448264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27608"/>
              <a:ext cx="6085077" cy="345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Patients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Healthcare Providers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Investors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Medical Corporations</a:t>
              </a:r>
            </a:p>
            <a:p>
              <a:pPr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Legal Advisors</a:t>
              </a:r>
            </a:p>
            <a:p>
              <a:pPr marL="0" lvl="0" indent="0" algn="l">
                <a:lnSpc>
                  <a:spcPts val="3450"/>
                </a:lnSpc>
              </a:pPr>
              <a:r>
                <a:rPr lang="en-US" sz="2300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Payer Insurance Companies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50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Extrenal Stakeholders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1691" y="1028700"/>
            <a:ext cx="17395319" cy="8830609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3" name="Freeform 3"/>
          <p:cNvSpPr/>
          <p:nvPr/>
        </p:nvSpPr>
        <p:spPr>
          <a:xfrm>
            <a:off x="1028700" y="1336870"/>
            <a:ext cx="6886026" cy="8214268"/>
          </a:xfrm>
          <a:custGeom>
            <a:avLst/>
            <a:gdLst/>
            <a:ahLst/>
            <a:cxnLst/>
            <a:rect l="l" t="t" r="r" b="b"/>
            <a:pathLst>
              <a:path w="6886026" h="8214268">
                <a:moveTo>
                  <a:pt x="0" y="0"/>
                </a:moveTo>
                <a:lnTo>
                  <a:pt x="6886026" y="0"/>
                </a:lnTo>
                <a:lnTo>
                  <a:pt x="6886026" y="8214269"/>
                </a:lnTo>
                <a:lnTo>
                  <a:pt x="0" y="821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" r="-2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95576" y="1336870"/>
            <a:ext cx="6735066" cy="8313999"/>
          </a:xfrm>
          <a:custGeom>
            <a:avLst/>
            <a:gdLst/>
            <a:ahLst/>
            <a:cxnLst/>
            <a:rect l="l" t="t" r="r" b="b"/>
            <a:pathLst>
              <a:path w="6735066" h="8313999">
                <a:moveTo>
                  <a:pt x="0" y="0"/>
                </a:moveTo>
                <a:lnTo>
                  <a:pt x="6735067" y="0"/>
                </a:lnTo>
                <a:lnTo>
                  <a:pt x="6735067" y="8313999"/>
                </a:lnTo>
                <a:lnTo>
                  <a:pt x="0" y="8313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" b="-1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1124" y="-57150"/>
            <a:ext cx="151638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Project Stakeholder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9407" y="315885"/>
            <a:ext cx="1516387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Risk Analysis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685061"/>
            <a:ext cx="18288000" cy="8601939"/>
          </a:xfrm>
          <a:prstGeom prst="rect">
            <a:avLst/>
          </a:prstGeom>
          <a:solidFill>
            <a:srgbClr val="274174"/>
          </a:solidFill>
        </p:spPr>
      </p:sp>
      <p:sp>
        <p:nvSpPr>
          <p:cNvPr id="4" name="Freeform 4"/>
          <p:cNvSpPr/>
          <p:nvPr/>
        </p:nvSpPr>
        <p:spPr>
          <a:xfrm>
            <a:off x="3940932" y="1922010"/>
            <a:ext cx="10406135" cy="8128042"/>
          </a:xfrm>
          <a:custGeom>
            <a:avLst/>
            <a:gdLst/>
            <a:ahLst/>
            <a:cxnLst/>
            <a:rect l="l" t="t" r="r" b="b"/>
            <a:pathLst>
              <a:path w="10406135" h="8128042">
                <a:moveTo>
                  <a:pt x="0" y="0"/>
                </a:moveTo>
                <a:lnTo>
                  <a:pt x="10406136" y="0"/>
                </a:lnTo>
                <a:lnTo>
                  <a:pt x="10406136" y="8128041"/>
                </a:lnTo>
                <a:lnTo>
                  <a:pt x="0" y="8128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6" b="-76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242</Words>
  <Application>Microsoft Office PowerPoint</Application>
  <PresentationFormat>Custom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Barlow Medium</vt:lpstr>
      <vt:lpstr>Calibri</vt:lpstr>
      <vt:lpstr>Barlow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Dipayan Bhadra (Adjunct Faculty) Department of CSE East West University</dc:title>
  <cp:lastModifiedBy>Saurov Sikder</cp:lastModifiedBy>
  <cp:revision>2</cp:revision>
  <dcterms:created xsi:type="dcterms:W3CDTF">2006-08-16T00:00:00Z</dcterms:created>
  <dcterms:modified xsi:type="dcterms:W3CDTF">2024-10-02T09:36:28Z</dcterms:modified>
  <dc:identifier>DAGSWsJAnvs</dc:identifier>
</cp:coreProperties>
</file>